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10287000" cx="18288000"/>
  <p:notesSz cx="6858000" cy="9144000"/>
  <p:embeddedFontLst>
    <p:embeddedFont>
      <p:font typeface="Halant"/>
      <p:bold r:id="rId20"/>
    </p:embeddedFont>
    <p:embeddedFont>
      <p:font typeface="Inter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alant-bold.fntdata"/><Relationship Id="rId11" Type="http://schemas.openxmlformats.org/officeDocument/2006/relationships/slide" Target="slides/slide5.xml"/><Relationship Id="rId22" Type="http://schemas.openxmlformats.org/officeDocument/2006/relationships/font" Target="fonts/Inter-bold.fntdata"/><Relationship Id="rId10" Type="http://schemas.openxmlformats.org/officeDocument/2006/relationships/slide" Target="slides/slide4.xml"/><Relationship Id="rId21" Type="http://schemas.openxmlformats.org/officeDocument/2006/relationships/font" Target="fonts/Inter-regular.fntdata"/><Relationship Id="rId13" Type="http://schemas.openxmlformats.org/officeDocument/2006/relationships/slide" Target="slides/slide7.xml"/><Relationship Id="rId24" Type="http://schemas.openxmlformats.org/officeDocument/2006/relationships/font" Target="fonts/Inter-boldItalic.fntdata"/><Relationship Id="rId12" Type="http://schemas.openxmlformats.org/officeDocument/2006/relationships/slide" Target="slides/slide6.xml"/><Relationship Id="rId23" Type="http://schemas.openxmlformats.org/officeDocument/2006/relationships/font" Target="fonts/Inter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f3bacdb7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2f3bacdb78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7887b8a58a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27887b8a58a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2f3bacdb787_0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g2f3bacdb787_0_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2f3bacdb787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1" name="Google Shape;431;g2f3bacdb787_0_20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f3bacdb787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g2f3bacdb787_0_3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6918eafd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6918eafd_0_2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7887b8a58a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27887b8a58a_0_3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7887b8a58a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27887b8a58a_0_2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7887b8a58a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27887b8a58a_0_2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7887b8a58a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27887b8a58a_0_2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7887b8a58a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27887b8a58a_0_3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7887b8a58a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27887b8a58a_0_3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7887b8a58a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g27887b8a58a_0_3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8.png"/><Relationship Id="rId4" Type="http://schemas.openxmlformats.org/officeDocument/2006/relationships/image" Target="../media/image9.png"/><Relationship Id="rId5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2.png"/><Relationship Id="rId5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png"/><Relationship Id="rId4" Type="http://schemas.openxmlformats.org/officeDocument/2006/relationships/image" Target="../media/image2.png"/><Relationship Id="rId5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8263" y="2614916"/>
            <a:ext cx="14079900" cy="40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INTRODUCTION TO “THINKS”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208275" y="6608513"/>
            <a:ext cx="140799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Global Exchanges &amp; Societies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rot="10800000">
            <a:off x="653933" y="7531"/>
            <a:ext cx="0" cy="28854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34"/>
          <p:cNvPicPr preferRelativeResize="0"/>
          <p:nvPr/>
        </p:nvPicPr>
        <p:blipFill rotWithShape="1">
          <a:blip r:embed="rId3">
            <a:alphaModFix/>
          </a:blip>
          <a:srcRect b="0" l="24543" r="24609" t="0"/>
          <a:stretch/>
        </p:blipFill>
        <p:spPr>
          <a:xfrm>
            <a:off x="11371000" y="2184600"/>
            <a:ext cx="3600476" cy="4719453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59" name="Google Shape;359;p34"/>
          <p:cNvSpPr txBox="1"/>
          <p:nvPr/>
        </p:nvSpPr>
        <p:spPr>
          <a:xfrm>
            <a:off x="1028700" y="876300"/>
            <a:ext cx="162306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60" name="Google Shape;360;p34"/>
          <p:cNvGrpSpPr/>
          <p:nvPr/>
        </p:nvGrpSpPr>
        <p:grpSpPr>
          <a:xfrm>
            <a:off x="1704735" y="2909569"/>
            <a:ext cx="9948368" cy="1900800"/>
            <a:chOff x="1704735" y="2909569"/>
            <a:chExt cx="9948368" cy="1900800"/>
          </a:xfrm>
        </p:grpSpPr>
        <p:grpSp>
          <p:nvGrpSpPr>
            <p:cNvPr id="361" name="Google Shape;361;p34"/>
            <p:cNvGrpSpPr/>
            <p:nvPr/>
          </p:nvGrpSpPr>
          <p:grpSpPr>
            <a:xfrm>
              <a:off x="1704735" y="3307265"/>
              <a:ext cx="1105500" cy="1105408"/>
              <a:chOff x="1704735" y="2780838"/>
              <a:chExt cx="1105500" cy="1105408"/>
            </a:xfrm>
          </p:grpSpPr>
          <p:grpSp>
            <p:nvGrpSpPr>
              <p:cNvPr id="362" name="Google Shape;362;p34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363" name="Google Shape;363;p34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4" name="Google Shape;364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65" name="Google Shape;365;p34"/>
              <p:cNvSpPr txBox="1"/>
              <p:nvPr/>
            </p:nvSpPr>
            <p:spPr>
              <a:xfrm>
                <a:off x="1704735" y="2954974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66" name="Google Shape;366;p34"/>
            <p:cNvSpPr txBox="1"/>
            <p:nvPr/>
          </p:nvSpPr>
          <p:spPr>
            <a:xfrm>
              <a:off x="2988503" y="2909569"/>
              <a:ext cx="8664600" cy="19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Before reading, what does the Source Information tell us? (T,H,K) What other information would we need to be able to answer these questions?</a:t>
              </a:r>
              <a:endParaRPr/>
            </a:p>
          </p:txBody>
        </p:sp>
      </p:grpSp>
      <p:grpSp>
        <p:nvGrpSpPr>
          <p:cNvPr id="367" name="Google Shape;367;p34"/>
          <p:cNvGrpSpPr/>
          <p:nvPr/>
        </p:nvGrpSpPr>
        <p:grpSpPr>
          <a:xfrm>
            <a:off x="1704735" y="5218100"/>
            <a:ext cx="9502565" cy="1425600"/>
            <a:chOff x="1704735" y="4702876"/>
            <a:chExt cx="9502565" cy="1425600"/>
          </a:xfrm>
        </p:grpSpPr>
        <p:grpSp>
          <p:nvGrpSpPr>
            <p:cNvPr id="368" name="Google Shape;368;p34"/>
            <p:cNvGrpSpPr/>
            <p:nvPr/>
          </p:nvGrpSpPr>
          <p:grpSpPr>
            <a:xfrm>
              <a:off x="1704735" y="4862980"/>
              <a:ext cx="1105500" cy="1105408"/>
              <a:chOff x="1704735" y="4837365"/>
              <a:chExt cx="1105500" cy="1105408"/>
            </a:xfrm>
          </p:grpSpPr>
          <p:grpSp>
            <p:nvGrpSpPr>
              <p:cNvPr id="369" name="Google Shape;369;p34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370" name="Google Shape;370;p34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1" name="Google Shape;371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72" name="Google Shape;372;p34"/>
              <p:cNvSpPr txBox="1"/>
              <p:nvPr/>
            </p:nvSpPr>
            <p:spPr>
              <a:xfrm>
                <a:off x="1704735" y="5011502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73" name="Google Shape;373;p34"/>
            <p:cNvSpPr txBox="1"/>
            <p:nvPr/>
          </p:nvSpPr>
          <p:spPr>
            <a:xfrm>
              <a:off x="2988500" y="4702876"/>
              <a:ext cx="8218800" cy="142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first reading, what is the main idea of the document? (I,K,S) What parts were confusing or unclear? (N)</a:t>
              </a:r>
              <a:endParaRPr/>
            </a:p>
          </p:txBody>
        </p:sp>
      </p:grpSp>
      <p:grpSp>
        <p:nvGrpSpPr>
          <p:cNvPr id="374" name="Google Shape;374;p34"/>
          <p:cNvGrpSpPr/>
          <p:nvPr/>
        </p:nvGrpSpPr>
        <p:grpSpPr>
          <a:xfrm>
            <a:off x="1704735" y="7051447"/>
            <a:ext cx="9948368" cy="1900800"/>
            <a:chOff x="1704735" y="7051447"/>
            <a:chExt cx="9948368" cy="1900800"/>
          </a:xfrm>
        </p:grpSpPr>
        <p:grpSp>
          <p:nvGrpSpPr>
            <p:cNvPr id="375" name="Google Shape;375;p34"/>
            <p:cNvGrpSpPr/>
            <p:nvPr/>
          </p:nvGrpSpPr>
          <p:grpSpPr>
            <a:xfrm>
              <a:off x="1704735" y="7449143"/>
              <a:ext cx="1105500" cy="1105408"/>
              <a:chOff x="1704735" y="6893895"/>
              <a:chExt cx="1105500" cy="1105408"/>
            </a:xfrm>
          </p:grpSpPr>
          <p:grpSp>
            <p:nvGrpSpPr>
              <p:cNvPr id="376" name="Google Shape;376;p34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377" name="Google Shape;377;p34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8" name="Google Shape;378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79" name="Google Shape;379;p34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80" name="Google Shape;380;p34"/>
            <p:cNvSpPr txBox="1"/>
            <p:nvPr/>
          </p:nvSpPr>
          <p:spPr>
            <a:xfrm>
              <a:off x="2988503" y="7051447"/>
              <a:ext cx="8664600" cy="19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second reading, did any new information or ideas stand out or become clearer? (T,H,I,N,K) How does this document help us to study the past? (S)</a:t>
              </a:r>
              <a:endParaRPr/>
            </a:p>
          </p:txBody>
        </p:sp>
      </p:grpSp>
      <p:grpSp>
        <p:nvGrpSpPr>
          <p:cNvPr id="381" name="Google Shape;381;p3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82" name="Google Shape;382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83" name="Google Shape;383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4" name="Google Shape;384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5" name="Google Shape;385;p3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386" name="Google Shape;386;p34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7" name="Google Shape;387;p34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88" name="Google Shape;388;p34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389" name="Google Shape;389;p34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390" name="Google Shape;390;p34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1" name="Google Shape;391;p34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392" name="Google Shape;392;p34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3" name="Google Shape;393;p34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4" name="Google Shape;394;p34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13534875" y="4529700"/>
            <a:ext cx="3886909" cy="5104701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5"/>
          <p:cNvSpPr/>
          <p:nvPr/>
        </p:nvSpPr>
        <p:spPr>
          <a:xfrm>
            <a:off x="-509577" y="-9804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00" name="Google Shape;400;p35"/>
          <p:cNvSpPr/>
          <p:nvPr/>
        </p:nvSpPr>
        <p:spPr>
          <a:xfrm>
            <a:off x="11450720" y="675859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401" name="Google Shape;401;p3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02" name="Google Shape;402;p3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03" name="Google Shape;403;p3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04" name="Google Shape;404;p3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05" name="Google Shape;405;p3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06" name="Google Shape;406;p3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07" name="Google Shape;407;p3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08" name="Google Shape;408;p3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09" name="Google Shape;409;p3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10" name="Google Shape;410;p3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11" name="Google Shape;411;p3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12" name="Google Shape;412;p3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10</a:t>
              </a:r>
              <a:endParaRPr/>
            </a:p>
          </p:txBody>
        </p:sp>
      </p:grpSp>
      <p:grpSp>
        <p:nvGrpSpPr>
          <p:cNvPr id="413" name="Google Shape;413;p35"/>
          <p:cNvGrpSpPr/>
          <p:nvPr/>
        </p:nvGrpSpPr>
        <p:grpSpPr>
          <a:xfrm>
            <a:off x="5337757" y="283102"/>
            <a:ext cx="8880118" cy="8644840"/>
            <a:chOff x="5337757" y="283102"/>
            <a:chExt cx="8880118" cy="8644840"/>
          </a:xfrm>
        </p:grpSpPr>
        <p:sp>
          <p:nvSpPr>
            <p:cNvPr id="414" name="Google Shape;414;p35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35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6" name="Google Shape;416;p35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17" name="Google Shape;417;p35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35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5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20" name="Google Shape;420;p35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421" name="Google Shape;421;p35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22" name="Google Shape;422;p35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423" name="Google Shape;423;p35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4" name="Google Shape;424;p35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25" name="Google Shape;425;p35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6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6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26" name="Google Shape;426;p35"/>
          <p:cNvSpPr txBox="1"/>
          <p:nvPr/>
        </p:nvSpPr>
        <p:spPr>
          <a:xfrm>
            <a:off x="4572000" y="8749475"/>
            <a:ext cx="37665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Adapted from Big History, the OER Project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7" name="Google Shape;427;p35"/>
          <p:cNvSpPr txBox="1"/>
          <p:nvPr/>
        </p:nvSpPr>
        <p:spPr>
          <a:xfrm>
            <a:off x="431400" y="2518900"/>
            <a:ext cx="65592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CLAIMS</a:t>
            </a:r>
            <a:endParaRPr b="1" sz="8499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TESTERS</a:t>
            </a:r>
            <a:endParaRPr b="1" sz="8499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428" name="Google Shape;428;p35"/>
          <p:cNvSpPr txBox="1"/>
          <p:nvPr/>
        </p:nvSpPr>
        <p:spPr>
          <a:xfrm>
            <a:off x="934675" y="6061575"/>
            <a:ext cx="4297200" cy="9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Remember these?</a:t>
            </a:r>
            <a:endParaRPr i="1"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36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34" name="Google Shape;434;p36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435" name="Google Shape;435;p3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36" name="Google Shape;436;p3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37" name="Google Shape;437;p3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38" name="Google Shape;438;p3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39" name="Google Shape;439;p3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11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40" name="Google Shape;440;p36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41" name="Google Shape;441;p36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442" name="Google Shape;442;p3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43" name="Google Shape;443;p3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44" name="Google Shape;444;p3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45" name="Google Shape;445;p3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46" name="Google Shape;446;p3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47" name="Google Shape;447;p3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48" name="Google Shape;448;p3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49" name="Google Shape;449;p36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450" name="Google Shape;450;p36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36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36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53" name="Google Shape;453;p36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4" name="Google Shape;454;p36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6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56" name="Google Shape;456;p36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457" name="Google Shape;457;p36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58" name="Google Shape;458;p36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459" name="Google Shape;459;p36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0" name="Google Shape;460;p36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61" name="Google Shape;461;p36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62" name="Google Shape;462;p36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“The First Americans were known as Clovis People.”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“Their journey was made possible, according to archaeologists far and wide, by a corridor that had opened up between giant ice sheets covering what is now Alaska and Alberta.”</a:t>
            </a:r>
            <a:endParaRPr i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Is there another statement that supports the claim in the text?</a:t>
            </a:r>
            <a:endParaRPr i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37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68" name="Google Shape;468;p37"/>
          <p:cNvSpPr txBox="1"/>
          <p:nvPr/>
        </p:nvSpPr>
        <p:spPr>
          <a:xfrm>
            <a:off x="6404476" y="374550"/>
            <a:ext cx="93294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grpSp>
        <p:nvGrpSpPr>
          <p:cNvPr id="469" name="Google Shape;469;p3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470" name="Google Shape;470;p3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471" name="Google Shape;471;p3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72" name="Google Shape;472;p3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73" name="Google Shape;473;p3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12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474" name="Google Shape;474;p37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475" name="Google Shape;475;p37"/>
          <p:cNvSpPr txBox="1"/>
          <p:nvPr/>
        </p:nvSpPr>
        <p:spPr>
          <a:xfrm>
            <a:off x="8229625" y="1711775"/>
            <a:ext cx="9756000" cy="8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Directions:</a:t>
            </a:r>
            <a:r>
              <a:rPr lang="en-US" sz="288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Read the CLAIM. Then look at each supporting statement. Determine which claim tester is being used.</a:t>
            </a:r>
            <a:endParaRPr sz="100"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476" name="Google Shape;476;p3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477" name="Google Shape;477;p3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478" name="Google Shape;478;p3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479" name="Google Shape;479;p3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480" name="Google Shape;480;p3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481" name="Google Shape;481;p3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482" name="Google Shape;482;p3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483" name="Google Shape;483;p37"/>
          <p:cNvGrpSpPr/>
          <p:nvPr/>
        </p:nvGrpSpPr>
        <p:grpSpPr>
          <a:xfrm>
            <a:off x="50769" y="585152"/>
            <a:ext cx="8880118" cy="8644840"/>
            <a:chOff x="5337757" y="283102"/>
            <a:chExt cx="8880118" cy="8644840"/>
          </a:xfrm>
        </p:grpSpPr>
        <p:sp>
          <p:nvSpPr>
            <p:cNvPr id="484" name="Google Shape;484;p37"/>
            <p:cNvSpPr/>
            <p:nvPr/>
          </p:nvSpPr>
          <p:spPr>
            <a:xfrm>
              <a:off x="5814307" y="700842"/>
              <a:ext cx="7758600" cy="7758600"/>
            </a:xfrm>
            <a:prstGeom prst="ellipse">
              <a:avLst/>
            </a:prstGeom>
            <a:solidFill>
              <a:srgbClr val="EFFEF9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37"/>
            <p:cNvSpPr/>
            <p:nvPr/>
          </p:nvSpPr>
          <p:spPr>
            <a:xfrm>
              <a:off x="7527545" y="283102"/>
              <a:ext cx="4332000" cy="4332000"/>
            </a:xfrm>
            <a:prstGeom prst="ellipse">
              <a:avLst/>
            </a:prstGeom>
            <a:solidFill>
              <a:srgbClr val="38E0A4"/>
            </a:solidFill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37"/>
            <p:cNvSpPr txBox="1"/>
            <p:nvPr/>
          </p:nvSpPr>
          <p:spPr>
            <a:xfrm>
              <a:off x="8197425" y="1044075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INTUITION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Makes sense? What’s your gut feeling?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87" name="Google Shape;487;p37"/>
            <p:cNvSpPr/>
            <p:nvPr/>
          </p:nvSpPr>
          <p:spPr>
            <a:xfrm>
              <a:off x="5337757" y="2449940"/>
              <a:ext cx="4332000" cy="4332000"/>
            </a:xfrm>
            <a:prstGeom prst="ellipse">
              <a:avLst/>
            </a:prstGeom>
            <a:solidFill>
              <a:srgbClr val="6484F3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8" name="Google Shape;488;p37"/>
            <p:cNvSpPr/>
            <p:nvPr/>
          </p:nvSpPr>
          <p:spPr>
            <a:xfrm>
              <a:off x="7527536" y="4595941"/>
              <a:ext cx="4332000" cy="4332000"/>
            </a:xfrm>
            <a:prstGeom prst="ellipse">
              <a:avLst/>
            </a:prstGeom>
            <a:solidFill>
              <a:srgbClr val="E95C3E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37"/>
            <p:cNvSpPr/>
            <p:nvPr/>
          </p:nvSpPr>
          <p:spPr>
            <a:xfrm>
              <a:off x="9702613" y="2449873"/>
              <a:ext cx="4332000" cy="4332000"/>
            </a:xfrm>
            <a:prstGeom prst="ellipse">
              <a:avLst/>
            </a:prstGeom>
            <a:solidFill>
              <a:srgbClr val="F1AF4B"/>
            </a:solidFill>
            <a:ln cap="flat" cmpd="sng" w="2857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490" name="Google Shape;490;p37"/>
            <p:cNvGrpSpPr/>
            <p:nvPr/>
          </p:nvGrpSpPr>
          <p:grpSpPr>
            <a:xfrm>
              <a:off x="8332401" y="3163614"/>
              <a:ext cx="2722257" cy="2638902"/>
              <a:chOff x="8468185" y="3354606"/>
              <a:chExt cx="2451600" cy="2451600"/>
            </a:xfrm>
          </p:grpSpPr>
          <p:sp>
            <p:nvSpPr>
              <p:cNvPr id="491" name="Google Shape;491;p37"/>
              <p:cNvSpPr/>
              <p:nvPr/>
            </p:nvSpPr>
            <p:spPr>
              <a:xfrm>
                <a:off x="8468185" y="3354606"/>
                <a:ext cx="2451600" cy="2451600"/>
              </a:xfrm>
              <a:prstGeom prst="ellipse">
                <a:avLst/>
              </a:prstGeom>
              <a:solidFill>
                <a:srgbClr val="EFFEF9"/>
              </a:solidFill>
              <a:ln cap="flat" cmpd="sng" w="2857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182850" lIns="182850" spcFirstLastPara="1" rIns="182850" wrap="square" tIns="182850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92" name="Google Shape;492;p37"/>
              <p:cNvSpPr txBox="1"/>
              <p:nvPr/>
            </p:nvSpPr>
            <p:spPr>
              <a:xfrm>
                <a:off x="8727835" y="4026306"/>
                <a:ext cx="1932300" cy="102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CLAIM </a:t>
                </a:r>
                <a:endParaRPr b="1" sz="36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-US" sz="3600">
                    <a:solidFill>
                      <a:srgbClr val="231F20"/>
                    </a:solidFill>
                    <a:latin typeface="Halant"/>
                    <a:ea typeface="Halant"/>
                    <a:cs typeface="Halant"/>
                    <a:sym typeface="Halant"/>
                  </a:rPr>
                  <a:t>TESTERS</a:t>
                </a:r>
                <a:endParaRPr sz="3600"/>
              </a:p>
            </p:txBody>
          </p:sp>
        </p:grpSp>
        <p:sp>
          <p:nvSpPr>
            <p:cNvPr id="493" name="Google Shape;493;p37"/>
            <p:cNvSpPr txBox="1"/>
            <p:nvPr/>
          </p:nvSpPr>
          <p:spPr>
            <a:xfrm>
              <a:off x="10883075" y="3912973"/>
              <a:ext cx="33348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AUTHORITY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source credible?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4" name="Google Shape;494;p37"/>
            <p:cNvSpPr txBox="1"/>
            <p:nvPr/>
          </p:nvSpPr>
          <p:spPr>
            <a:xfrm>
              <a:off x="8197436" y="6516241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LOGIC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reasoning systematic?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495" name="Google Shape;495;p37"/>
            <p:cNvSpPr txBox="1"/>
            <p:nvPr/>
          </p:nvSpPr>
          <p:spPr>
            <a:xfrm>
              <a:off x="5475975" y="3913040"/>
              <a:ext cx="2992200" cy="1405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38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EVIDENCE</a:t>
              </a:r>
              <a:endParaRPr b="1" sz="38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>
                  <a:solidFill>
                    <a:srgbClr val="FFFFFF"/>
                  </a:solidFill>
                  <a:latin typeface="Inter"/>
                  <a:ea typeface="Inter"/>
                  <a:cs typeface="Inter"/>
                  <a:sym typeface="Inter"/>
                </a:rPr>
                <a:t>Is the evidence verifiable?</a:t>
              </a:r>
              <a:endParaRPr sz="2000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496" name="Google Shape;496;p37"/>
          <p:cNvSpPr txBox="1"/>
          <p:nvPr/>
        </p:nvSpPr>
        <p:spPr>
          <a:xfrm>
            <a:off x="9012075" y="2674475"/>
            <a:ext cx="9156000" cy="6628200"/>
          </a:xfrm>
          <a:prstGeom prst="rect">
            <a:avLst/>
          </a:prstGeom>
          <a:solidFill>
            <a:srgbClr val="D9D9D9"/>
          </a:solidFill>
          <a:ln cap="flat" cmpd="sng" w="2857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CLAIM: </a:t>
            </a: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“The First Americans were known as Clovis People.”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1: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“Their journey was made possible, </a:t>
            </a:r>
            <a:r>
              <a:rPr i="1" lang="en-US" sz="2900">
                <a:solidFill>
                  <a:schemeClr val="dk1"/>
                </a:solidFill>
                <a:highlight>
                  <a:srgbClr val="F1AF4B"/>
                </a:highlight>
                <a:latin typeface="Inter"/>
                <a:ea typeface="Inter"/>
                <a:cs typeface="Inter"/>
                <a:sym typeface="Inter"/>
              </a:rPr>
              <a:t>according to archaeologists far and wide,</a:t>
            </a: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by a corridor that had opened up between giant ice sheets covering what is now Alaska and Alberta.”</a:t>
            </a:r>
            <a:endParaRPr i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Is there another statement that supports the claim in the text?</a:t>
            </a:r>
            <a:endParaRPr i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SUPPORTING STATEMENT 2:</a:t>
            </a:r>
            <a:endParaRPr b="1"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497" name="Google Shape;497;p37"/>
          <p:cNvCxnSpPr/>
          <p:nvPr/>
        </p:nvCxnSpPr>
        <p:spPr>
          <a:xfrm flipH="1">
            <a:off x="8186675" y="4128925"/>
            <a:ext cx="829500" cy="321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81" name="Google Shape;181;p26"/>
          <p:cNvSpPr txBox="1"/>
          <p:nvPr/>
        </p:nvSpPr>
        <p:spPr>
          <a:xfrm>
            <a:off x="6266900" y="3429000"/>
            <a:ext cx="11038500" cy="55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THINKS Document Analysis is a tool to help read, understand, and interpret sources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acronym provides questions for consideration to help guide thinking: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T: Target Audience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H: Historical Context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I: Intended Purpose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N: New Vocabulary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K: Key Perspective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S: Significance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82" name="Google Shape;182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83" name="Google Shape;183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/>
            </a:p>
          </p:txBody>
        </p:sp>
      </p:grpSp>
      <p:sp>
        <p:nvSpPr>
          <p:cNvPr id="187" name="Google Shape;187;p26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8" name="Google Shape;188;p26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9" name="Google Shape;189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90" name="Google Shape;190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1" name="Google Shape;191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2" name="Google Shape;192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3" name="Google Shape;193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4" name="Google Shape;194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5" name="Google Shape;195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196" name="Google Shape;196;p26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813000" y="3429000"/>
            <a:ext cx="4280724" cy="5621899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2" name="Google Shape;202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3" name="Google Shape;203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4" name="Google Shape;204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5" name="Google Shape;205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7" name="Google Shape;207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8" name="Google Shape;208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9" name="Google Shape;209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0" name="Google Shape;210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1" name="Google Shape;211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3" name="Google Shape;213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4" name="Google Shape;214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5" name="Google Shape;215;p27"/>
          <p:cNvSpPr txBox="1"/>
          <p:nvPr/>
        </p:nvSpPr>
        <p:spPr>
          <a:xfrm>
            <a:off x="989100" y="2608150"/>
            <a:ext cx="16309800" cy="46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6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How could each of these categories (THINKS) impact the interpretation of a source? </a:t>
            </a:r>
            <a:endParaRPr b="1" i="1" sz="6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6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6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 with an imaginary letter from the school.</a:t>
            </a:r>
            <a:endParaRPr i="1" sz="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28"/>
          <p:cNvPicPr preferRelativeResize="0"/>
          <p:nvPr/>
        </p:nvPicPr>
        <p:blipFill rotWithShape="1">
          <a:blip r:embed="rId3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1" name="Google Shape;221;p28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22" name="Google Shape;222;p28"/>
          <p:cNvSpPr txBox="1"/>
          <p:nvPr/>
        </p:nvSpPr>
        <p:spPr>
          <a:xfrm>
            <a:off x="6266900" y="3429000"/>
            <a:ext cx="103512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“Target Audience”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to: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Students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Parents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Other principals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State Education Department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Newspaper Editor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(target audience)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3" name="Google Shape;223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4" name="Google Shape;224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5" name="Google Shape;225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7" name="Google Shape;227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228" name="Google Shape;228;p28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9" name="Google Shape;229;p28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0" name="Google Shape;230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31" name="Google Shape;231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2" name="Google Shape;232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3" name="Google Shape;233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4" name="Google Shape;234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35" name="Google Shape;235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6" name="Google Shape;236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37" name="Google Shape;237;p28"/>
          <p:cNvPicPr preferRelativeResize="0"/>
          <p:nvPr/>
        </p:nvPicPr>
        <p:blipFill rotWithShape="1">
          <a:blip r:embed="rId5">
            <a:alphaModFix/>
          </a:blip>
          <a:srcRect b="24994" l="27583" r="53067" t="31024"/>
          <a:stretch/>
        </p:blipFill>
        <p:spPr>
          <a:xfrm>
            <a:off x="3457575" y="5143500"/>
            <a:ext cx="2351452" cy="3562350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38" name="Google Shape;238;p28"/>
          <p:cNvCxnSpPr/>
          <p:nvPr/>
        </p:nvCxnSpPr>
        <p:spPr>
          <a:xfrm>
            <a:off x="1114425" y="4333875"/>
            <a:ext cx="2438400" cy="11811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9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44" name="Google Shape;244;p29"/>
          <p:cNvSpPr txBox="1"/>
          <p:nvPr/>
        </p:nvSpPr>
        <p:spPr>
          <a:xfrm>
            <a:off x="6266900" y="3429000"/>
            <a:ext cx="10217700" cy="42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“Historical Context”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in: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1940’s- End of child labor in U.S.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1954- Supreme Court ruling to desegregate schools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1990’s- Emergence of the Internet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2020- Start of COVID-19 Pandemic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(historical context)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45" name="Google Shape;245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6" name="Google Shape;246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7" name="Google Shape;247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9" name="Google Shape;249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/>
            </a:p>
          </p:txBody>
        </p:sp>
      </p:grpSp>
      <p:sp>
        <p:nvSpPr>
          <p:cNvPr id="250" name="Google Shape;250;p29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1" name="Google Shape;251;p29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2" name="Google Shape;252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53" name="Google Shape;253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4" name="Google Shape;254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5" name="Google Shape;255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6" name="Google Shape;256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57" name="Google Shape;257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8" name="Google Shape;258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59" name="Google Shape;259;p29"/>
          <p:cNvPicPr preferRelativeResize="0"/>
          <p:nvPr/>
        </p:nvPicPr>
        <p:blipFill rotWithShape="1">
          <a:blip r:embed="rId4">
            <a:alphaModFix/>
          </a:blip>
          <a:srcRect b="24648" l="47613" r="28423" t="30777"/>
          <a:stretch/>
        </p:blipFill>
        <p:spPr>
          <a:xfrm>
            <a:off x="3400325" y="4375150"/>
            <a:ext cx="2343352" cy="290512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0" name="Google Shape;260;p29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61" name="Google Shape;261;p29"/>
          <p:cNvCxnSpPr/>
          <p:nvPr/>
        </p:nvCxnSpPr>
        <p:spPr>
          <a:xfrm>
            <a:off x="1504950" y="4086225"/>
            <a:ext cx="2219400" cy="6510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67" name="Google Shape;267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68" name="Google Shape;268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69" name="Google Shape;269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1" name="Google Shape;271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72" name="Google Shape;272;p30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3" name="Google Shape;273;p30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4" name="Google Shape;274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75" name="Google Shape;275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6" name="Google Shape;276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7" name="Google Shape;277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8" name="Google Shape;278;p3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79" name="Google Shape;279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0" name="Google Shape;280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81" name="Google Shape;281;p30"/>
          <p:cNvPicPr preferRelativeResize="0"/>
          <p:nvPr/>
        </p:nvPicPr>
        <p:blipFill rotWithShape="1">
          <a:blip r:embed="rId4">
            <a:alphaModFix/>
          </a:blip>
          <a:srcRect b="24648" l="72215" r="6057" t="30777"/>
          <a:stretch/>
        </p:blipFill>
        <p:spPr>
          <a:xfrm>
            <a:off x="3448050" y="4432299"/>
            <a:ext cx="2438400" cy="333416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2" name="Google Shape;282;p30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83" name="Google Shape;283;p30"/>
          <p:cNvCxnSpPr/>
          <p:nvPr/>
        </p:nvCxnSpPr>
        <p:spPr>
          <a:xfrm>
            <a:off x="2190750" y="4098925"/>
            <a:ext cx="1495500" cy="7620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4" name="Google Shape;284;p30"/>
          <p:cNvSpPr txBox="1"/>
          <p:nvPr/>
        </p:nvSpPr>
        <p:spPr>
          <a:xfrm>
            <a:off x="6266900" y="3429000"/>
            <a:ext cx="102177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“Intended Purpose”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Imaginary quote: 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“In these 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unprecedented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times, we have to make new decisions that will impact all students.”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to: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Convince people to support learning from home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Convince people to oppose learning from home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(intended purpose)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31"/>
          <p:cNvPicPr preferRelativeResize="0"/>
          <p:nvPr/>
        </p:nvPicPr>
        <p:blipFill rotWithShape="1">
          <a:blip r:embed="rId3">
            <a:alphaModFix/>
          </a:blip>
          <a:srcRect b="24058" l="29834" r="51956" t="35426"/>
          <a:stretch/>
        </p:blipFill>
        <p:spPr>
          <a:xfrm>
            <a:off x="3473450" y="5099050"/>
            <a:ext cx="2248187" cy="333417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0" name="Google Shape;290;p31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91" name="Google Shape;291;p31"/>
          <p:cNvSpPr txBox="1"/>
          <p:nvPr/>
        </p:nvSpPr>
        <p:spPr>
          <a:xfrm>
            <a:off x="6266900" y="3429000"/>
            <a:ext cx="92271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“New Vocabulary”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Potential term: Compulsory Education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someone believed compulsory education meant: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Mandated Attendance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Voluntary Participation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(new vocabulary)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92" name="Google Shape;292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93" name="Google Shape;293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94" name="Google Shape;294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5" name="Google Shape;295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6" name="Google Shape;296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5575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97" name="Google Shape;297;p31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8" name="Google Shape;298;p31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9" name="Google Shape;299;p3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00" name="Google Shape;300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01" name="Google Shape;301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02" name="Google Shape;302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3" name="Google Shape;303;p31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04" name="Google Shape;304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5" name="Google Shape;305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06" name="Google Shape;306;p31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07" name="Google Shape;307;p31"/>
          <p:cNvCxnSpPr/>
          <p:nvPr/>
        </p:nvCxnSpPr>
        <p:spPr>
          <a:xfrm>
            <a:off x="1165225" y="4949825"/>
            <a:ext cx="2381400" cy="4953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2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13" name="Google Shape;313;p32"/>
          <p:cNvSpPr txBox="1"/>
          <p:nvPr/>
        </p:nvSpPr>
        <p:spPr>
          <a:xfrm>
            <a:off x="6266900" y="3429000"/>
            <a:ext cx="97986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“Key Perspective”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by: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principal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teacher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student leader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school counselor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activities director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(key perspective)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14" name="Google Shape;314;p3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15" name="Google Shape;315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16" name="Google Shape;316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7" name="Google Shape;317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8" name="Google Shape;318;p3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/>
            </a:p>
          </p:txBody>
        </p:sp>
      </p:grpSp>
      <p:sp>
        <p:nvSpPr>
          <p:cNvPr id="319" name="Google Shape;319;p32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0" name="Google Shape;320;p32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1" name="Google Shape;321;p32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22" name="Google Shape;322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23" name="Google Shape;323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24" name="Google Shape;324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5" name="Google Shape;325;p32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26" name="Google Shape;326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7" name="Google Shape;327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28" name="Google Shape;328;p32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9" name="Google Shape;329;p32"/>
          <p:cNvPicPr preferRelativeResize="0"/>
          <p:nvPr/>
        </p:nvPicPr>
        <p:blipFill rotWithShape="1">
          <a:blip r:embed="rId5">
            <a:alphaModFix/>
          </a:blip>
          <a:srcRect b="26296" l="49139" r="7824" t="35835"/>
          <a:stretch/>
        </p:blipFill>
        <p:spPr>
          <a:xfrm>
            <a:off x="2324975" y="5898650"/>
            <a:ext cx="4136151" cy="2425677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30" name="Google Shape;330;p32"/>
          <p:cNvCxnSpPr/>
          <p:nvPr/>
        </p:nvCxnSpPr>
        <p:spPr>
          <a:xfrm>
            <a:off x="2009775" y="4899025"/>
            <a:ext cx="1460400" cy="11937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3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36" name="Google Shape;336;p33"/>
          <p:cNvSpPr txBox="1"/>
          <p:nvPr/>
        </p:nvSpPr>
        <p:spPr>
          <a:xfrm>
            <a:off x="6266900" y="3429000"/>
            <a:ext cx="101160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“Significance”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an understanding of significance help with: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main idea or claim of a source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credibility of a source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influence of a source, historical development, or time period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similarities and differences to life today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37" name="Google Shape;337;p33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38" name="Google Shape;338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39" name="Google Shape;339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0" name="Google Shape;340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1" name="Google Shape;341;p33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/>
            </a:p>
          </p:txBody>
        </p:sp>
      </p:grpSp>
      <p:sp>
        <p:nvSpPr>
          <p:cNvPr id="342" name="Google Shape;342;p33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3" name="Google Shape;343;p33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4" name="Google Shape;344;p33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45" name="Google Shape;345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46" name="Google Shape;346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47" name="Google Shape;347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8" name="Google Shape;348;p33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49" name="Google Shape;349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0" name="Google Shape;350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51" name="Google Shape;351;p33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52" name="Google Shape;352;p33"/>
          <p:cNvPicPr preferRelativeResize="0"/>
          <p:nvPr/>
        </p:nvPicPr>
        <p:blipFill rotWithShape="1">
          <a:blip r:embed="rId5">
            <a:alphaModFix/>
          </a:blip>
          <a:srcRect b="26399" l="29577" r="8648" t="42262"/>
          <a:stretch/>
        </p:blipFill>
        <p:spPr>
          <a:xfrm>
            <a:off x="1323975" y="6915151"/>
            <a:ext cx="5238748" cy="1771275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53" name="Google Shape;353;p33"/>
          <p:cNvCxnSpPr/>
          <p:nvPr/>
        </p:nvCxnSpPr>
        <p:spPr>
          <a:xfrm>
            <a:off x="2028825" y="5764600"/>
            <a:ext cx="1279500" cy="13092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